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71" r:id="rId2"/>
    <p:sldId id="300" r:id="rId3"/>
    <p:sldId id="297" r:id="rId4"/>
    <p:sldId id="312" r:id="rId5"/>
    <p:sldId id="309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2600"/>
    <a:srgbClr val="876145"/>
    <a:srgbClr val="663300"/>
    <a:srgbClr val="FADBB5"/>
    <a:srgbClr val="F5EADF"/>
    <a:srgbClr val="D4A97E"/>
    <a:srgbClr val="969775"/>
    <a:srgbClr val="996633"/>
    <a:srgbClr val="9B704F"/>
    <a:srgbClr val="B3BE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0" autoAdjust="0"/>
    <p:restoredTop sz="83234" autoAdjust="0"/>
  </p:normalViewPr>
  <p:slideViewPr>
    <p:cSldViewPr>
      <p:cViewPr varScale="1">
        <p:scale>
          <a:sx n="86" d="100"/>
          <a:sy n="86" d="100"/>
        </p:scale>
        <p:origin x="23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2328" y="5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4" y="4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43464B3-3BF8-47C8-B4AE-9CD64BD4CFB1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829971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4" y="8829971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6451765-E3C6-4C89-8584-F962203DDA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42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4" y="4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AEA9DE2-9831-4F2A-8E9A-15F4521F5369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5"/>
            <a:ext cx="5608320" cy="4183379"/>
          </a:xfrm>
          <a:prstGeom prst="rect">
            <a:avLst/>
          </a:prstGeom>
        </p:spPr>
        <p:txBody>
          <a:bodyPr vert="horz" lIns="90690" tIns="45345" rIns="90690" bIns="45345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8829971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4" y="8829971"/>
            <a:ext cx="3037840" cy="464819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867AEC-299B-4850-A6AA-CEC3666064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6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5"/>
            <a:ext cx="5608320" cy="457580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867AEC-299B-4850-A6AA-CEC36660649C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12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867AEC-299B-4850-A6AA-CEC36660649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97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867AEC-299B-4850-A6AA-CEC36660649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54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867AEC-299B-4850-A6AA-CEC36660649C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10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400" baseline="0" dirty="0"/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867AEC-299B-4850-A6AA-CEC36660649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5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F8632-09DF-4BA5-B5F5-8962EA18579A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B3007-4960-41A5-92B2-7B2BBC1D57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9704A-90D5-49DF-916F-5FEFA51E6454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53FB4-830C-44F0-A04B-80E83A39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D9E9-7BCD-4386-8BDA-AB849551CD78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F30C7-4191-4930-9D9D-4B14C87A8A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DA627-F200-4FBB-BECF-635F34463708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AA5A5-3355-4430-BF8C-D4A590797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870E0-D282-4227-9D20-02B9B2A7ED48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31DE-4A41-4AF1-85F2-0EA0B9D4E7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5EAD5-F7CF-4857-9EC3-8F2B56660494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70EBE-D1F4-476B-8DC1-D379D234A8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CDD93-1DB0-4E6B-8075-CED13E2358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FE5C7-A2D4-4094-B622-1C5035B1B2A6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E6658-BFCC-45D7-8359-2BEBE9CB0883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2497E-A711-4121-9188-F0AD7E1A33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088B6-AE3C-4201-9D39-30A5D1D46A72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46A4A-BB02-4803-8DBA-509427D7CC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F205C-38F1-4DDF-8A9F-B87B1BA557E4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DCD42-3288-458D-8021-60FC83DF43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C5F5D-79CE-4E1B-815F-DF924831B716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9E96E-B9EF-46BF-B6FB-2C0589E80C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30E12DC2-FA51-4DFF-BEAF-FB5A2B964F8E}" type="datetimeFigureOut">
              <a:rPr lang="en-US"/>
              <a:pPr>
                <a:defRPr/>
              </a:pPr>
              <a:t>12/19/2024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4C389E6-F694-4390-9862-9E3C4C2B65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7" r:id="rId1"/>
    <p:sldLayoutId id="2147483769" r:id="rId2"/>
    <p:sldLayoutId id="2147483778" r:id="rId3"/>
    <p:sldLayoutId id="2147483770" r:id="rId4"/>
    <p:sldLayoutId id="2147483779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title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228600"/>
            <a:ext cx="9344967" cy="7086600"/>
          </a:xfrm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638800"/>
            <a:ext cx="8229600" cy="1219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dirty="0"/>
            </a:br>
            <a:br>
              <a:rPr dirty="0"/>
            </a:br>
            <a:br>
              <a:rPr dirty="0"/>
            </a:br>
            <a:endParaRPr sz="36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5D1BDDB-90AF-59D0-7A1D-D275B4A9B46A}"/>
              </a:ext>
            </a:extLst>
          </p:cNvPr>
          <p:cNvSpPr txBox="1">
            <a:spLocks/>
          </p:cNvSpPr>
          <p:nvPr/>
        </p:nvSpPr>
        <p:spPr>
          <a:xfrm>
            <a:off x="138583" y="3962400"/>
            <a:ext cx="9067800" cy="25908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75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200" kern="1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Dodson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Survivor Outreach Service Coordinator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605-737-6090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david.e.dodson18.ctr@army.mil</a:t>
            </a:r>
            <a:endParaRPr lang="en-US" sz="2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itchFamily="34" charset="0"/>
              </a:rPr>
              <a:t>SURVIVOR OUTREACH SERVICES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133600"/>
            <a:ext cx="84582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2888" indent="-242888">
              <a:buFont typeface="Wingdings" pitchFamily="2" charset="2"/>
              <a:buChar char="Ø"/>
            </a:pPr>
            <a:r>
              <a:rPr lang="en-US" sz="2000" b="1" u="sng" dirty="0">
                <a:solidFill>
                  <a:srgbClr val="663300"/>
                </a:solidFill>
              </a:rPr>
              <a:t>Family Members Most Common Questions:</a:t>
            </a:r>
          </a:p>
          <a:p>
            <a:pPr marL="225425"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</a:rPr>
              <a:t>How can I get military funeral honors/burial benefits?</a:t>
            </a:r>
          </a:p>
          <a:p>
            <a:pPr marL="225425"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</a:rPr>
              <a:t>I have all this paperwork, what do I do with it?</a:t>
            </a:r>
          </a:p>
          <a:p>
            <a:pPr marL="398463" lvl="1" indent="-173038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</a:rPr>
              <a:t>My spouse said there were benefits for me after they died, what are they, how do I get them?</a:t>
            </a:r>
          </a:p>
          <a:p>
            <a:pPr marL="700088" lvl="1" indent="-242888">
              <a:buFont typeface="Wingdings" pitchFamily="2" charset="2"/>
              <a:buChar char="Ø"/>
            </a:pPr>
            <a:endParaRPr lang="en-US" b="1" dirty="0">
              <a:solidFill>
                <a:srgbClr val="663300"/>
              </a:solidFill>
            </a:endParaRPr>
          </a:p>
          <a:p>
            <a:pPr marL="242888" indent="-242888">
              <a:buFont typeface="Wingdings" pitchFamily="2" charset="2"/>
              <a:buChar char="Ø"/>
            </a:pPr>
            <a:r>
              <a:rPr lang="en-US" sz="2000" b="1" u="sng" dirty="0">
                <a:solidFill>
                  <a:srgbClr val="663300"/>
                </a:solidFill>
              </a:rPr>
              <a:t>Advocate and Liaison</a:t>
            </a:r>
            <a:r>
              <a:rPr lang="en-US" sz="2000" b="1" dirty="0">
                <a:solidFill>
                  <a:srgbClr val="663300"/>
                </a:solidFill>
              </a:rPr>
              <a:t> </a:t>
            </a:r>
            <a:r>
              <a:rPr lang="en-US" dirty="0">
                <a:solidFill>
                  <a:srgbClr val="663300"/>
                </a:solidFill>
              </a:rPr>
              <a:t>for surviving Families, providing long-term support for as long as they desire</a:t>
            </a:r>
          </a:p>
          <a:p>
            <a:pPr marL="242888" indent="-242888"/>
            <a:r>
              <a:rPr lang="en-US" b="1" dirty="0">
                <a:solidFill>
                  <a:srgbClr val="663300"/>
                </a:solidFill>
              </a:rPr>
              <a:t>  </a:t>
            </a:r>
          </a:p>
          <a:p>
            <a:pPr marL="265113" indent="-265113">
              <a:buFont typeface="Wingdings" pitchFamily="2" charset="2"/>
              <a:buChar char="Ø"/>
            </a:pPr>
            <a:r>
              <a:rPr lang="en-US" sz="2000" b="1" u="sng" dirty="0">
                <a:solidFill>
                  <a:srgbClr val="663300"/>
                </a:solidFill>
              </a:rPr>
              <a:t>Information and Referral  </a:t>
            </a:r>
            <a:r>
              <a:rPr lang="en-US" sz="2400" dirty="0">
                <a:solidFill>
                  <a:srgbClr val="663300"/>
                </a:solidFill>
              </a:rPr>
              <a:t>- </a:t>
            </a:r>
            <a:r>
              <a:rPr lang="en-US" dirty="0">
                <a:solidFill>
                  <a:srgbClr val="663300"/>
                </a:solidFill>
              </a:rPr>
              <a:t>Assisting surviving Families in accessing benefits and entitlements and meeting needs of surviving Family members</a:t>
            </a:r>
          </a:p>
          <a:p>
            <a:pPr marL="265113" indent="-265113">
              <a:buFont typeface="Wingdings" pitchFamily="2" charset="2"/>
              <a:buChar char="Ø"/>
            </a:pPr>
            <a:endParaRPr lang="en-US" b="1" dirty="0">
              <a:solidFill>
                <a:srgbClr val="663300"/>
              </a:solidFill>
            </a:endParaRPr>
          </a:p>
          <a:p>
            <a:pPr marL="265113" indent="-265113">
              <a:buFont typeface="Wingdings" pitchFamily="2" charset="2"/>
              <a:buChar char="Ø"/>
            </a:pPr>
            <a:r>
              <a:rPr lang="en-US" sz="2000" b="1" u="sng" dirty="0">
                <a:solidFill>
                  <a:srgbClr val="663300"/>
                </a:solidFill>
              </a:rPr>
              <a:t>Connecting/Linking</a:t>
            </a:r>
            <a:r>
              <a:rPr lang="en-US" sz="2400" b="1" dirty="0">
                <a:solidFill>
                  <a:srgbClr val="663300"/>
                </a:solidFill>
              </a:rPr>
              <a:t> </a:t>
            </a:r>
            <a:r>
              <a:rPr lang="en-US" sz="2400" dirty="0">
                <a:solidFill>
                  <a:srgbClr val="663300"/>
                </a:solidFill>
              </a:rPr>
              <a:t>- </a:t>
            </a:r>
            <a:r>
              <a:rPr lang="en-US" dirty="0">
                <a:solidFill>
                  <a:srgbClr val="663300"/>
                </a:solidFill>
              </a:rPr>
              <a:t>Survivors to local community resources, supportive counseling (grief counseling, financial counseling, Family/group counseling) and support groups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Arial" pitchFamily="34" charset="0"/>
                <a:cs typeface="Arial" pitchFamily="34" charset="0"/>
              </a:rPr>
              <a:t>SURVIVOR BENEFITS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1981200"/>
            <a:ext cx="7239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b="1" dirty="0">
                <a:solidFill>
                  <a:srgbClr val="663300"/>
                </a:solidFill>
                <a:latin typeface="Arial Black" pitchFamily="34" charset="0"/>
              </a:rPr>
              <a:t>Service Benefits 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>
                <a:solidFill>
                  <a:srgbClr val="663300"/>
                </a:solidFill>
                <a:latin typeface="Arial Black" pitchFamily="34" charset="0"/>
              </a:rPr>
              <a:t> </a:t>
            </a: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Serviceman’s Group Life Insurance (SGLI)	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Survivor Benefit Plan (SBP)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Death Gratuity</a:t>
            </a:r>
          </a:p>
          <a:p>
            <a:pPr marL="457200" lvl="2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Military Funeral Honors </a:t>
            </a:r>
          </a:p>
          <a:p>
            <a:pPr lvl="1">
              <a:buFont typeface="Wingdings" pitchFamily="2" charset="2"/>
              <a:buChar char="Ø"/>
            </a:pPr>
            <a:endParaRPr lang="en-US" b="1" dirty="0">
              <a:solidFill>
                <a:srgbClr val="66330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>
                <a:solidFill>
                  <a:srgbClr val="663300"/>
                </a:solidFill>
                <a:latin typeface="Arial Black" pitchFamily="34" charset="0"/>
              </a:rPr>
              <a:t>VA Benefits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>
                <a:solidFill>
                  <a:srgbClr val="663300"/>
                </a:solidFill>
                <a:latin typeface="Arial Black" pitchFamily="34" charset="0"/>
              </a:rPr>
              <a:t> VA Education Benefits (DEA/Fry Scholarship)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>
                <a:solidFill>
                  <a:srgbClr val="663300"/>
                </a:solidFill>
                <a:latin typeface="Arial Black" pitchFamily="34" charset="0"/>
              </a:rPr>
              <a:t> VA Dependent Indemnity Compensation (DIC)</a:t>
            </a:r>
          </a:p>
          <a:p>
            <a:pPr lvl="1"/>
            <a:endParaRPr lang="en-US" b="1" dirty="0">
              <a:solidFill>
                <a:srgbClr val="663300"/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b="1" dirty="0">
                <a:solidFill>
                  <a:srgbClr val="663300"/>
                </a:solidFill>
                <a:latin typeface="Arial Black" pitchFamily="34" charset="0"/>
              </a:rPr>
              <a:t>Referrals</a:t>
            </a:r>
          </a:p>
          <a:p>
            <a:pPr lvl="1">
              <a:buFont typeface="Wingdings" pitchFamily="2" charset="2"/>
              <a:buChar char="Ø"/>
            </a:pPr>
            <a:r>
              <a:rPr lang="en-US" b="1" dirty="0">
                <a:solidFill>
                  <a:srgbClr val="663300"/>
                </a:solidFill>
                <a:latin typeface="Arial Black" pitchFamily="34" charset="0"/>
              </a:rPr>
              <a:t> </a:t>
            </a: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Bereavement Counseling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Financial Counseling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Individual/Family Counseling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>
                <a:solidFill>
                  <a:srgbClr val="663300"/>
                </a:solidFill>
                <a:latin typeface="Arial Black" pitchFamily="34" charset="0"/>
              </a:rPr>
              <a:t> Legal Counsel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53156" y="1676400"/>
            <a:ext cx="8229600" cy="4572000"/>
          </a:xfrm>
        </p:spPr>
        <p:txBody>
          <a:bodyPr/>
          <a:lstStyle/>
          <a:p>
            <a:pPr algn="ctr"/>
            <a:endParaRPr lang="en-US" sz="2800" b="1" dirty="0">
              <a:solidFill>
                <a:srgbClr val="663300"/>
              </a:solidFill>
            </a:endParaRPr>
          </a:p>
          <a:p>
            <a:pPr algn="ctr">
              <a:buClr>
                <a:srgbClr val="663300"/>
              </a:buClr>
              <a:buNone/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Surviving Family Members of Fallen Soldiers</a:t>
            </a:r>
          </a:p>
          <a:p>
            <a:pPr marL="1828800" indent="-341313">
              <a:buClr>
                <a:srgbClr val="663300"/>
              </a:buClr>
              <a:buFont typeface="Wingdings" pitchFamily="2" charset="2"/>
              <a:buChar char="Ø"/>
              <a:tabLst>
                <a:tab pos="2005013" algn="l"/>
              </a:tabLst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Spouse</a:t>
            </a:r>
          </a:p>
          <a:p>
            <a:pPr marL="1828800" indent="-341313">
              <a:buClr>
                <a:srgbClr val="6633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Parents</a:t>
            </a:r>
          </a:p>
          <a:p>
            <a:pPr marL="1828800" indent="-341313">
              <a:buClr>
                <a:srgbClr val="6633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Children</a:t>
            </a:r>
          </a:p>
          <a:p>
            <a:pPr marL="1677988" lvl="1" indent="-190500">
              <a:buClr>
                <a:srgbClr val="663300"/>
              </a:buClr>
              <a:buFont typeface="Wingdings" pitchFamily="2" charset="2"/>
              <a:buChar char="Ø"/>
              <a:tabLst>
                <a:tab pos="1773238" algn="l"/>
              </a:tabLst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 Siblings</a:t>
            </a:r>
          </a:p>
          <a:p>
            <a:pPr marL="1677988" lvl="1" indent="-190500">
              <a:buClr>
                <a:srgbClr val="663300"/>
              </a:buClr>
              <a:buFont typeface="Wingdings" pitchFamily="2" charset="2"/>
              <a:buChar char="Ø"/>
              <a:tabLst>
                <a:tab pos="1773238" algn="l"/>
              </a:tabLst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 Grandparents</a:t>
            </a:r>
          </a:p>
          <a:p>
            <a:pPr marL="1677988" lvl="1" indent="-190500">
              <a:buClr>
                <a:srgbClr val="6633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 Fiancée 	 </a:t>
            </a:r>
          </a:p>
          <a:p>
            <a:pPr marL="1677988" lvl="1" indent="-190500">
              <a:buClr>
                <a:srgbClr val="663300"/>
              </a:buClr>
              <a:buFont typeface="Wingdings" pitchFamily="2" charset="2"/>
              <a:buChar char="Ø"/>
            </a:pPr>
            <a:r>
              <a:rPr lang="en-US" sz="2800" b="1" dirty="0">
                <a:solidFill>
                  <a:srgbClr val="663300"/>
                </a:solidFill>
                <a:latin typeface="Arial" pitchFamily="34" charset="0"/>
                <a:cs typeface="Arial" pitchFamily="34" charset="0"/>
              </a:rPr>
              <a:t>  Others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914400"/>
          </a:xfrm>
        </p:spPr>
        <p:txBody>
          <a:bodyPr>
            <a:noAutofit/>
          </a:bodyPr>
          <a:lstStyle/>
          <a:p>
            <a:pPr algn="ctr"/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br>
              <a:rPr lang="en-US" sz="4000" b="1" dirty="0">
                <a:solidFill>
                  <a:schemeClr val="tx1"/>
                </a:solidFill>
              </a:rPr>
            </a:br>
            <a:r>
              <a:rPr lang="en-US" sz="4000" b="1" dirty="0">
                <a:latin typeface="Arial" pitchFamily="34" charset="0"/>
                <a:cs typeface="Arial" pitchFamily="34" charset="0"/>
              </a:rPr>
              <a:t>WHO DO WE SERVE?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title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-457200" y="0"/>
            <a:ext cx="9601200" cy="6934200"/>
          </a:xfrm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FBB56013-7EB7-F711-DD8D-CE5DF3A15DAA}"/>
              </a:ext>
            </a:extLst>
          </p:cNvPr>
          <p:cNvSpPr txBox="1">
            <a:spLocks/>
          </p:cNvSpPr>
          <p:nvPr/>
        </p:nvSpPr>
        <p:spPr>
          <a:xfrm>
            <a:off x="-190500" y="4038600"/>
            <a:ext cx="9067800" cy="25908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 fontScale="90000" lnSpcReduction="10000"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200" kern="1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rgbClr val="F9F9F9"/>
                </a:solidFill>
                <a:latin typeface="Constantia" pitchFamily="18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 Dodson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Survivor Outreach Service Coordinator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3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605-737-6090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david.e.dodson18.ctr@army.mil</a:t>
            </a:r>
            <a:endParaRPr lang="en-US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5065</TotalTime>
  <Words>258</Words>
  <Application>Microsoft Office PowerPoint</Application>
  <PresentationFormat>On-screen Show (4:3)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Constantia</vt:lpstr>
      <vt:lpstr>Times New Roman</vt:lpstr>
      <vt:lpstr>Wingdings</vt:lpstr>
      <vt:lpstr>Wingdings 2</vt:lpstr>
      <vt:lpstr>Paper</vt:lpstr>
      <vt:lpstr>   </vt:lpstr>
      <vt:lpstr>SURVIVOR OUTREACH SERVICES</vt:lpstr>
      <vt:lpstr>SURVIVOR BENEFITS</vt:lpstr>
      <vt:lpstr>       WHO DO WE SERVE?</vt:lpstr>
      <vt:lpstr>PowerPoint Presentation</vt:lpstr>
    </vt:vector>
  </TitlesOfParts>
  <Company>U.S.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Michele Hise</dc:creator>
  <cp:lastModifiedBy>David Dodson</cp:lastModifiedBy>
  <cp:revision>400</cp:revision>
  <dcterms:created xsi:type="dcterms:W3CDTF">2011-02-28T14:46:41Z</dcterms:created>
  <dcterms:modified xsi:type="dcterms:W3CDTF">2024-12-19T17:19:48Z</dcterms:modified>
</cp:coreProperties>
</file>